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420" r:id="rId3"/>
    <p:sldId id="428" r:id="rId4"/>
    <p:sldId id="359" r:id="rId5"/>
    <p:sldId id="360" r:id="rId6"/>
    <p:sldId id="417" r:id="rId7"/>
    <p:sldId id="289" r:id="rId8"/>
    <p:sldId id="430" r:id="rId9"/>
    <p:sldId id="317" r:id="rId10"/>
    <p:sldId id="421" r:id="rId11"/>
    <p:sldId id="418" r:id="rId12"/>
    <p:sldId id="419" r:id="rId13"/>
    <p:sldId id="429" r:id="rId14"/>
    <p:sldId id="422" r:id="rId15"/>
    <p:sldId id="358" r:id="rId16"/>
    <p:sldId id="307" r:id="rId17"/>
    <p:sldId id="308" r:id="rId18"/>
    <p:sldId id="321" r:id="rId19"/>
    <p:sldId id="416" r:id="rId20"/>
    <p:sldId id="357" r:id="rId21"/>
    <p:sldId id="425" r:id="rId22"/>
    <p:sldId id="423" r:id="rId23"/>
    <p:sldId id="306" r:id="rId24"/>
    <p:sldId id="305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/>
    <p:restoredTop sz="93702"/>
  </p:normalViewPr>
  <p:slideViewPr>
    <p:cSldViewPr snapToGrid="0" snapToObjects="1">
      <p:cViewPr varScale="1">
        <p:scale>
          <a:sx n="110" d="100"/>
          <a:sy n="110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075CD-CF9D-2C44-8076-F6EC76E00F3A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21C57-370B-2749-B2BF-98A5031B53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69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9B594-8297-7244-84C8-D7735D4E60D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80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9B594-8297-7244-84C8-D7735D4E60D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53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BEFD3-E353-8849-B69A-C1DE12956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259B79-8C6C-DE4B-BA97-88A03CCF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6B67D8-03B4-1E4C-BA71-C7CB5BD3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FB6B7C-3568-8844-BA41-54AB35D0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F81496-F22A-F64F-8759-C501A9BA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75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B43BB9-EC0F-AC44-9863-FCB76F5F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C5073F4-E8A3-CE43-9842-FF4621199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9D0C5C-875C-C240-B10C-C6908D1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B9E0B3-4468-4242-8EAA-4EC00295D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4A7E3F-C0C1-C545-B645-885DC27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10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49ED1B9-47EC-3445-8A0B-777EA586E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F6985E-4001-7B46-90B9-80C122E7C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DBE153-1786-3E44-A84E-43EF3930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C77566-672E-CE49-96C7-068ADE6D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238CA9-AAAA-8842-9B15-3BC4E9F4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3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009ADF-3647-6845-9928-B5C82FDBD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75438-54B3-0B40-B9A7-A85978FD9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33540C-7BB4-EA43-94AC-4350AD99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B1A4D0-8573-4344-AE56-68F20A29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0AB36F-3C09-5140-90CA-DE4A5FD1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72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39D1E-346D-C849-B000-CF74AD9D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EAEC0A-B7B2-4046-986B-5886DFC1D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7D589-B6C5-D342-89D0-D15C7F63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BC8C81-6B7A-5A4C-BF19-E6245D2C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7B6B41-EC51-5242-A167-A02AA4907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364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3C914-FE5D-9546-A83C-FB8D382A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8FA98D-202F-9844-8D97-55101C736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FBA039-D7A6-A147-A923-4D9064CF3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D765B4-3744-4845-8B78-B429A5CA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C9F042-100C-364D-B5A4-856EA457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B63E12-8AF5-A54F-9D83-FD8FD991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830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F0252-E13E-CC43-9B2C-60897245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F09AE9-DB45-7542-8D37-399A0E1CF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F678BE-B206-5747-88E3-DCC1B500D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34A417-5A61-BE4C-AA3E-00AE47C8A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FF5B605-225E-BD4F-8B63-AB53B2A19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C8B7C7B-BA28-B84C-91C1-BEE4A1AF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FA766DA-CDDB-2C40-AE64-FD2B1D78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3F838A-E43C-DE47-8FE6-85C8AFA9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1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906F1-E40B-CD48-8E37-5E1F175E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3181213-10F4-0E4C-AD12-FEC04D43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E4EEC7-0B19-EC47-B690-9F8F2DCE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51C5E8-19EC-1B4D-A0EC-8BE686568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9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3B61CFF-DE0F-0141-A633-583EF6EB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C5FBED-10C6-414D-8D55-A0273C41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89EDA2-0D9F-D949-A0BA-62329168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59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C6F31-A9AB-A44F-A85B-87563648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046E0F-4778-BA43-A51E-B8133833C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29C5BD-FBD8-5F4C-8B98-4DB8CD167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65B148-3465-F741-909E-A36BC8EE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A961FF-798A-9E44-9AA9-FB05C5FF8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2B06D8-7B41-3543-B03F-36CE91CF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32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77A414-7C98-A841-A26A-93A2E61E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3453E7D-0FC7-3843-A333-FC1409F03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925D49-0BB2-1346-A505-C81887EE4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565DA0-FC2D-7E4D-B0C5-C06DF1E4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539165-ADC1-824E-A340-FB41BD25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2FDEA8-9788-1444-A425-6E69C075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9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A3B07A-2F4E-584A-9966-712619FF5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510B0B-ED12-6443-AFAD-9D050190C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675951-92A2-0345-80BA-7545D2AE0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6C2E8-9722-1D4D-ABD1-0843B98A3108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A2ACA9-3D64-D141-848C-D046767DC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10F0BB-8AD2-A349-BFE0-063A7F077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E9CB9-5199-2940-B321-4C743B41CA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72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81/plosone/article?id=info:doi/10.1371/journal.pone.011154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445DD9B-5E9F-2849-9537-CDDCEB2FE9E9}"/>
              </a:ext>
            </a:extLst>
          </p:cNvPr>
          <p:cNvSpPr txBox="1">
            <a:spLocks/>
          </p:cNvSpPr>
          <p:nvPr/>
        </p:nvSpPr>
        <p:spPr>
          <a:xfrm>
            <a:off x="1352363" y="-2291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3200">
                <a:solidFill>
                  <a:srgbClr val="FFFFFF"/>
                </a:solidFill>
              </a:rPr>
              <a:t>Illustrer son propos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0E864D-9B54-AA4A-AFD0-C890D929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05" y="1277712"/>
            <a:ext cx="7092412" cy="430780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96862A1-51D7-CD40-8EF0-A82FB9FB53ED}"/>
              </a:ext>
            </a:extLst>
          </p:cNvPr>
          <p:cNvSpPr txBox="1">
            <a:spLocks/>
          </p:cNvSpPr>
          <p:nvPr/>
        </p:nvSpPr>
        <p:spPr>
          <a:xfrm>
            <a:off x="2240280" y="5715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2500" dirty="0">
                <a:solidFill>
                  <a:srgbClr val="FFFFFF"/>
                </a:solidFill>
              </a:rPr>
              <a:t>David Beauchesne &amp; Pierre </a:t>
            </a:r>
            <a:r>
              <a:rPr lang="fr-CA" sz="2500" dirty="0" err="1">
                <a:solidFill>
                  <a:srgbClr val="FFFFFF"/>
                </a:solidFill>
              </a:rPr>
              <a:t>Legagneux</a:t>
            </a:r>
            <a:r>
              <a:rPr lang="fr-CA" sz="2500" dirty="0">
                <a:solidFill>
                  <a:srgbClr val="FFFFFF"/>
                </a:solidFill>
              </a:rPr>
              <a:t>, 13 Mars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A703799-75FA-094A-9EF8-DCC8E7B8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5" y="139499"/>
            <a:ext cx="1073458" cy="101351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ABE905D-6428-1F4B-AD59-4BF4CADEC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281" y="158267"/>
            <a:ext cx="1741312" cy="75798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535E21-7753-CB42-949A-36B15F2E4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432" y="916250"/>
            <a:ext cx="1741161" cy="7516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EF86E99-3680-B142-863A-554A55563D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531"/>
          <a:stretch/>
        </p:blipFill>
        <p:spPr>
          <a:xfrm>
            <a:off x="10061281" y="1656803"/>
            <a:ext cx="1738454" cy="72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7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AA87CF3-FC7F-8144-AE0E-752040834800}"/>
              </a:ext>
            </a:extLst>
          </p:cNvPr>
          <p:cNvSpPr txBox="1"/>
          <p:nvPr/>
        </p:nvSpPr>
        <p:spPr>
          <a:xfrm>
            <a:off x="5278055" y="694481"/>
            <a:ext cx="1838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TABLES…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AEDB9FF-A79E-904A-9582-10B97012DF75}"/>
              </a:ext>
            </a:extLst>
          </p:cNvPr>
          <p:cNvSpPr txBox="1"/>
          <p:nvPr/>
        </p:nvSpPr>
        <p:spPr>
          <a:xfrm>
            <a:off x="2743200" y="2187616"/>
            <a:ext cx="7511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Relevant to </a:t>
            </a:r>
            <a:r>
              <a:rPr lang="fr-FR" sz="2400" dirty="0" err="1"/>
              <a:t>present</a:t>
            </a:r>
            <a:r>
              <a:rPr lang="fr-FR" sz="2400" dirty="0"/>
              <a:t> descriptive </a:t>
            </a:r>
            <a:r>
              <a:rPr lang="fr-FR" sz="2400" dirty="0" err="1"/>
              <a:t>statistics</a:t>
            </a:r>
            <a:r>
              <a:rPr lang="fr-FR" sz="2400" dirty="0"/>
              <a:t> or model </a:t>
            </a:r>
            <a:r>
              <a:rPr lang="fr-FR" sz="2400" dirty="0" err="1"/>
              <a:t>selection</a:t>
            </a:r>
            <a:r>
              <a:rPr lang="fr-FR" sz="2400" dirty="0"/>
              <a:t>, not to </a:t>
            </a:r>
            <a:r>
              <a:rPr lang="fr-FR" sz="2400" dirty="0" err="1"/>
              <a:t>highlight</a:t>
            </a:r>
            <a:r>
              <a:rPr lang="fr-FR" sz="2400" dirty="0"/>
              <a:t> the main </a:t>
            </a:r>
            <a:r>
              <a:rPr lang="fr-FR" sz="2400" dirty="0" err="1"/>
              <a:t>results</a:t>
            </a:r>
            <a:r>
              <a:rPr lang="fr-FR" sz="2400" dirty="0"/>
              <a:t> of a </a:t>
            </a:r>
            <a:r>
              <a:rPr lang="fr-FR" sz="2400" dirty="0" err="1"/>
              <a:t>paper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If tables are </a:t>
            </a:r>
            <a:r>
              <a:rPr lang="fr-FR" sz="2400" dirty="0" err="1"/>
              <a:t>really</a:t>
            </a:r>
            <a:r>
              <a:rPr lang="fr-FR" sz="2400" dirty="0"/>
              <a:t> long, put </a:t>
            </a:r>
            <a:r>
              <a:rPr lang="fr-FR" sz="2400" dirty="0" err="1"/>
              <a:t>them</a:t>
            </a:r>
            <a:r>
              <a:rPr lang="fr-FR" sz="2400" dirty="0"/>
              <a:t> as an </a:t>
            </a:r>
            <a:r>
              <a:rPr lang="fr-FR" sz="2400" dirty="0" err="1"/>
              <a:t>appendix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/>
              <a:t>Consider</a:t>
            </a:r>
            <a:r>
              <a:rPr lang="fr-FR" sz="2400" dirty="0"/>
              <a:t> to </a:t>
            </a:r>
            <a:r>
              <a:rPr lang="fr-FR" sz="2400" dirty="0" err="1"/>
              <a:t>publish</a:t>
            </a:r>
            <a:r>
              <a:rPr lang="fr-FR" sz="2400" dirty="0"/>
              <a:t> the </a:t>
            </a:r>
            <a:r>
              <a:rPr lang="fr-FR" sz="2400" dirty="0" err="1"/>
              <a:t>raw</a:t>
            </a:r>
            <a:r>
              <a:rPr lang="fr-FR" sz="2400" dirty="0"/>
              <a:t> data (open science)</a:t>
            </a:r>
          </a:p>
        </p:txBody>
      </p:sp>
    </p:spTree>
    <p:extLst>
      <p:ext uri="{BB962C8B-B14F-4D97-AF65-F5344CB8AC3E}">
        <p14:creationId xmlns:p14="http://schemas.microsoft.com/office/powerpoint/2010/main" val="328521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3762DFA-56DD-3843-84BA-2E3BFEA8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0" y="1469318"/>
            <a:ext cx="12192000" cy="421936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CD9417-640C-F14E-B80C-984CD6B39734}"/>
              </a:ext>
            </a:extLst>
          </p:cNvPr>
          <p:cNvSpPr txBox="1"/>
          <p:nvPr/>
        </p:nvSpPr>
        <p:spPr>
          <a:xfrm>
            <a:off x="5278055" y="694481"/>
            <a:ext cx="1838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TABLES…</a:t>
            </a:r>
          </a:p>
        </p:txBody>
      </p:sp>
    </p:spTree>
    <p:extLst>
      <p:ext uri="{BB962C8B-B14F-4D97-AF65-F5344CB8AC3E}">
        <p14:creationId xmlns:p14="http://schemas.microsoft.com/office/powerpoint/2010/main" val="46132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72D1D75-D5AC-1241-82D3-D04139A1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30" y="0"/>
            <a:ext cx="9727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4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0DA2D-7110-F84D-B2C2-A6DB41934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358" y="256329"/>
            <a:ext cx="3240912" cy="617176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>
                <a:latin typeface="+mn-lt"/>
              </a:rPr>
              <a:t>Graphical</a:t>
            </a:r>
            <a:r>
              <a:rPr lang="fr-FR" sz="2800" dirty="0">
                <a:latin typeface="+mn-lt"/>
              </a:rPr>
              <a:t> abstracts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33FAB3-93D5-8248-8F0D-6F4DF2FD6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02"/>
          <a:stretch/>
        </p:blipFill>
        <p:spPr>
          <a:xfrm>
            <a:off x="254643" y="1298534"/>
            <a:ext cx="1792007" cy="12538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E3721B-5960-3641-94B8-0513C1C67E5A}"/>
              </a:ext>
            </a:extLst>
          </p:cNvPr>
          <p:cNvSpPr/>
          <p:nvPr/>
        </p:nvSpPr>
        <p:spPr>
          <a:xfrm>
            <a:off x="2046649" y="1304262"/>
            <a:ext cx="3520773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fr-CA" dirty="0" err="1"/>
              <a:t>Cyanobacterial</a:t>
            </a:r>
            <a:r>
              <a:rPr lang="fr-CA" dirty="0"/>
              <a:t> </a:t>
            </a:r>
            <a:r>
              <a:rPr lang="fr-CA" dirty="0" err="1"/>
              <a:t>diversity</a:t>
            </a:r>
            <a:r>
              <a:rPr lang="fr-CA" dirty="0"/>
              <a:t> in the hot </a:t>
            </a:r>
            <a:r>
              <a:rPr lang="fr-CA" dirty="0" err="1"/>
              <a:t>spring</a:t>
            </a:r>
            <a:r>
              <a:rPr lang="fr-CA" dirty="0"/>
              <a:t>, </a:t>
            </a:r>
            <a:r>
              <a:rPr lang="fr-CA" dirty="0" err="1"/>
              <a:t>pelagic</a:t>
            </a:r>
            <a:r>
              <a:rPr lang="fr-CA" dirty="0"/>
              <a:t>, and </a:t>
            </a:r>
            <a:r>
              <a:rPr lang="fr-CA" dirty="0" err="1"/>
              <a:t>benthic</a:t>
            </a:r>
            <a:r>
              <a:rPr lang="fr-CA" dirty="0"/>
              <a:t> habitats of a tropical soda </a:t>
            </a:r>
            <a:r>
              <a:rPr lang="fr-CA" dirty="0" err="1"/>
              <a:t>lake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E8EC4-72EE-D748-8672-7789E5B6C296}"/>
              </a:ext>
            </a:extLst>
          </p:cNvPr>
          <p:cNvSpPr/>
          <p:nvPr/>
        </p:nvSpPr>
        <p:spPr>
          <a:xfrm>
            <a:off x="2820042" y="3223243"/>
            <a:ext cx="32759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Cross talk </a:t>
            </a:r>
            <a:r>
              <a:rPr lang="fr-CA" dirty="0" err="1"/>
              <a:t>between</a:t>
            </a:r>
            <a:r>
              <a:rPr lang="fr-CA" dirty="0"/>
              <a:t> activation of </a:t>
            </a:r>
            <a:r>
              <a:rPr lang="fr-CA" dirty="0" err="1"/>
              <a:t>microglia</a:t>
            </a:r>
            <a:r>
              <a:rPr lang="fr-CA" dirty="0"/>
              <a:t> and astrocytes in </a:t>
            </a:r>
            <a:r>
              <a:rPr lang="fr-CA" dirty="0" err="1"/>
              <a:t>pathological</a:t>
            </a:r>
            <a:r>
              <a:rPr lang="fr-CA" dirty="0"/>
              <a:t> conditions in the central </a:t>
            </a:r>
            <a:r>
              <a:rPr lang="fr-CA" dirty="0" err="1"/>
              <a:t>nervous</a:t>
            </a:r>
            <a:r>
              <a:rPr lang="fr-CA" dirty="0"/>
              <a:t> system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327897-924C-3D4D-AB55-D5578708463F}"/>
              </a:ext>
            </a:extLst>
          </p:cNvPr>
          <p:cNvSpPr/>
          <p:nvPr/>
        </p:nvSpPr>
        <p:spPr>
          <a:xfrm>
            <a:off x="6096000" y="33617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dirty="0">
                <a:solidFill>
                  <a:srgbClr val="505050"/>
                </a:solidFill>
              </a:rPr>
              <a:t>W. Liu, Y. Tang, J. Feng, Life Sciences, Volume 89, Issues 5-6, 1 August 2011, Pages 141- 146.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E7712E-5EF3-ED46-BB39-F85B9F93A8FF}"/>
              </a:ext>
            </a:extLst>
          </p:cNvPr>
          <p:cNvSpPr/>
          <p:nvPr/>
        </p:nvSpPr>
        <p:spPr>
          <a:xfrm>
            <a:off x="5937814" y="125892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dirty="0" err="1">
                <a:solidFill>
                  <a:srgbClr val="222222"/>
                </a:solidFill>
              </a:rPr>
              <a:t>Dadheech</a:t>
            </a:r>
            <a:r>
              <a:rPr lang="fr-CA" dirty="0">
                <a:solidFill>
                  <a:srgbClr val="222222"/>
                </a:solidFill>
              </a:rPr>
              <a:t>, P. K., </a:t>
            </a:r>
            <a:r>
              <a:rPr lang="fr-CA" dirty="0" err="1">
                <a:solidFill>
                  <a:srgbClr val="222222"/>
                </a:solidFill>
              </a:rPr>
              <a:t>Glöckner</a:t>
            </a:r>
            <a:r>
              <a:rPr lang="fr-CA" dirty="0">
                <a:solidFill>
                  <a:srgbClr val="222222"/>
                </a:solidFill>
              </a:rPr>
              <a:t>, G., Casper, P., </a:t>
            </a:r>
            <a:r>
              <a:rPr lang="fr-CA" dirty="0" err="1">
                <a:solidFill>
                  <a:srgbClr val="222222"/>
                </a:solidFill>
              </a:rPr>
              <a:t>Kotut</a:t>
            </a:r>
            <a:r>
              <a:rPr lang="fr-CA" dirty="0">
                <a:solidFill>
                  <a:srgbClr val="222222"/>
                </a:solidFill>
              </a:rPr>
              <a:t>, K., </a:t>
            </a:r>
            <a:r>
              <a:rPr lang="fr-CA" dirty="0" err="1">
                <a:solidFill>
                  <a:srgbClr val="222222"/>
                </a:solidFill>
              </a:rPr>
              <a:t>Mazzoni</a:t>
            </a:r>
            <a:r>
              <a:rPr lang="fr-CA" dirty="0">
                <a:solidFill>
                  <a:srgbClr val="222222"/>
                </a:solidFill>
              </a:rPr>
              <a:t>, C. J., </a:t>
            </a:r>
            <a:r>
              <a:rPr lang="fr-CA" dirty="0" err="1">
                <a:solidFill>
                  <a:srgbClr val="222222"/>
                </a:solidFill>
              </a:rPr>
              <a:t>Mbedi</a:t>
            </a:r>
            <a:r>
              <a:rPr lang="fr-CA" dirty="0">
                <a:solidFill>
                  <a:srgbClr val="222222"/>
                </a:solidFill>
              </a:rPr>
              <a:t>, S., &amp; </a:t>
            </a:r>
            <a:r>
              <a:rPr lang="fr-CA" dirty="0" err="1">
                <a:solidFill>
                  <a:srgbClr val="222222"/>
                </a:solidFill>
              </a:rPr>
              <a:t>Krienitz</a:t>
            </a:r>
            <a:r>
              <a:rPr lang="fr-CA" dirty="0">
                <a:solidFill>
                  <a:srgbClr val="222222"/>
                </a:solidFill>
              </a:rPr>
              <a:t>, L. (2013). </a:t>
            </a:r>
            <a:r>
              <a:rPr lang="fr-CA" i="1" dirty="0">
                <a:solidFill>
                  <a:srgbClr val="222222"/>
                </a:solidFill>
              </a:rPr>
              <a:t>FEMS </a:t>
            </a:r>
            <a:r>
              <a:rPr lang="fr-CA" i="1" dirty="0" err="1">
                <a:solidFill>
                  <a:srgbClr val="222222"/>
                </a:solidFill>
              </a:rPr>
              <a:t>microbiology</a:t>
            </a:r>
            <a:r>
              <a:rPr lang="fr-CA" i="1" dirty="0">
                <a:solidFill>
                  <a:srgbClr val="222222"/>
                </a:solidFill>
              </a:rPr>
              <a:t> </a:t>
            </a:r>
            <a:r>
              <a:rPr lang="fr-CA" i="1" dirty="0" err="1">
                <a:solidFill>
                  <a:srgbClr val="222222"/>
                </a:solidFill>
              </a:rPr>
              <a:t>ecology</a:t>
            </a:r>
            <a:r>
              <a:rPr lang="fr-CA" dirty="0">
                <a:solidFill>
                  <a:srgbClr val="222222"/>
                </a:solidFill>
              </a:rPr>
              <a:t>, </a:t>
            </a:r>
            <a:r>
              <a:rPr lang="fr-CA" i="1" dirty="0">
                <a:solidFill>
                  <a:srgbClr val="222222"/>
                </a:solidFill>
              </a:rPr>
              <a:t>85</a:t>
            </a:r>
            <a:r>
              <a:rPr lang="fr-CA" dirty="0">
                <a:solidFill>
                  <a:srgbClr val="222222"/>
                </a:solidFill>
              </a:rPr>
              <a:t>(2), 389-401.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2E6BFF-8120-E240-A7E6-5DACF610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3" y="3207849"/>
            <a:ext cx="2565400" cy="127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8E6AEA-D383-0041-840B-0AD4E135B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7" y="5017761"/>
            <a:ext cx="2151307" cy="14485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6BD4F7-61F9-5343-8C80-9514535F2BF7}"/>
              </a:ext>
            </a:extLst>
          </p:cNvPr>
          <p:cNvSpPr/>
          <p:nvPr/>
        </p:nvSpPr>
        <p:spPr>
          <a:xfrm>
            <a:off x="2554146" y="5090595"/>
            <a:ext cx="32447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505050"/>
                </a:solidFill>
                <a:latin typeface="NexusSerif"/>
              </a:rPr>
              <a:t>Habitat fragmentation drives inter-population variation in dispersal </a:t>
            </a:r>
            <a:r>
              <a:rPr lang="fr-CA" dirty="0" err="1">
                <a:solidFill>
                  <a:srgbClr val="505050"/>
                </a:solidFill>
                <a:latin typeface="NexusSerif"/>
              </a:rPr>
              <a:t>behavior</a:t>
            </a:r>
            <a:r>
              <a:rPr lang="fr-CA" dirty="0">
                <a:solidFill>
                  <a:srgbClr val="505050"/>
                </a:solidFill>
                <a:latin typeface="NexusSerif"/>
              </a:rPr>
              <a:t> in a </a:t>
            </a:r>
            <a:r>
              <a:rPr lang="fr-CA" dirty="0" err="1">
                <a:solidFill>
                  <a:srgbClr val="505050"/>
                </a:solidFill>
                <a:latin typeface="NexusSerif"/>
              </a:rPr>
              <a:t>Neotropical</a:t>
            </a:r>
            <a:r>
              <a:rPr lang="fr-CA" dirty="0">
                <a:solidFill>
                  <a:srgbClr val="505050"/>
                </a:solidFill>
                <a:latin typeface="NexusSerif"/>
              </a:rPr>
              <a:t> </a:t>
            </a:r>
            <a:r>
              <a:rPr lang="fr-CA" dirty="0" err="1">
                <a:solidFill>
                  <a:srgbClr val="505050"/>
                </a:solidFill>
                <a:latin typeface="NexusSerif"/>
              </a:rPr>
              <a:t>rainforest</a:t>
            </a:r>
            <a:r>
              <a:rPr lang="fr-CA" dirty="0">
                <a:solidFill>
                  <a:srgbClr val="505050"/>
                </a:solidFill>
                <a:latin typeface="NexusSerif"/>
              </a:rPr>
              <a:t> </a:t>
            </a:r>
            <a:r>
              <a:rPr lang="fr-CA" dirty="0" err="1">
                <a:solidFill>
                  <a:srgbClr val="505050"/>
                </a:solidFill>
                <a:latin typeface="NexusSerif"/>
              </a:rPr>
              <a:t>bird</a:t>
            </a:r>
            <a:endParaRPr lang="fr-CA" b="0" i="0" u="none" strike="noStrike" dirty="0">
              <a:solidFill>
                <a:srgbClr val="505050"/>
              </a:solidFill>
              <a:effectLst/>
              <a:latin typeface="NexusSerif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87E0F0-AC83-B94F-A02B-460A54F24B37}"/>
              </a:ext>
            </a:extLst>
          </p:cNvPr>
          <p:cNvSpPr/>
          <p:nvPr/>
        </p:nvSpPr>
        <p:spPr>
          <a:xfrm>
            <a:off x="5798916" y="52803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dirty="0">
                <a:solidFill>
                  <a:srgbClr val="222222"/>
                </a:solidFill>
              </a:rPr>
              <a:t>Cornelius, C., </a:t>
            </a:r>
            <a:r>
              <a:rPr lang="fr-CA" dirty="0" err="1">
                <a:solidFill>
                  <a:srgbClr val="222222"/>
                </a:solidFill>
              </a:rPr>
              <a:t>Awade</a:t>
            </a:r>
            <a:r>
              <a:rPr lang="fr-CA" dirty="0">
                <a:solidFill>
                  <a:srgbClr val="222222"/>
                </a:solidFill>
              </a:rPr>
              <a:t>, M., </a:t>
            </a:r>
            <a:r>
              <a:rPr lang="fr-CA" dirty="0" err="1">
                <a:solidFill>
                  <a:srgbClr val="222222"/>
                </a:solidFill>
              </a:rPr>
              <a:t>Cândia-Gallardo</a:t>
            </a:r>
            <a:r>
              <a:rPr lang="fr-CA" dirty="0">
                <a:solidFill>
                  <a:srgbClr val="222222"/>
                </a:solidFill>
              </a:rPr>
              <a:t>, C., </a:t>
            </a:r>
            <a:r>
              <a:rPr lang="fr-CA" dirty="0" err="1">
                <a:solidFill>
                  <a:srgbClr val="222222"/>
                </a:solidFill>
              </a:rPr>
              <a:t>Sieving</a:t>
            </a:r>
            <a:r>
              <a:rPr lang="fr-CA" dirty="0">
                <a:solidFill>
                  <a:srgbClr val="222222"/>
                </a:solidFill>
              </a:rPr>
              <a:t>, K. E., &amp; Metzger, J. P. (2017). </a:t>
            </a:r>
            <a:r>
              <a:rPr lang="fr-CA" i="1" dirty="0">
                <a:solidFill>
                  <a:srgbClr val="222222"/>
                </a:solidFill>
              </a:rPr>
              <a:t>Perspectives in </a:t>
            </a:r>
            <a:r>
              <a:rPr lang="fr-CA" i="1" dirty="0" err="1">
                <a:solidFill>
                  <a:srgbClr val="222222"/>
                </a:solidFill>
              </a:rPr>
              <a:t>Ecology</a:t>
            </a:r>
            <a:r>
              <a:rPr lang="fr-CA" i="1" dirty="0">
                <a:solidFill>
                  <a:srgbClr val="222222"/>
                </a:solidFill>
              </a:rPr>
              <a:t> and Conservation</a:t>
            </a:r>
            <a:r>
              <a:rPr lang="fr-CA" dirty="0">
                <a:solidFill>
                  <a:srgbClr val="222222"/>
                </a:solidFill>
              </a:rPr>
              <a:t>, </a:t>
            </a:r>
            <a:r>
              <a:rPr lang="fr-CA" i="1" dirty="0">
                <a:solidFill>
                  <a:srgbClr val="222222"/>
                </a:solidFill>
              </a:rPr>
              <a:t>15</a:t>
            </a:r>
            <a:r>
              <a:rPr lang="fr-CA" dirty="0">
                <a:solidFill>
                  <a:srgbClr val="222222"/>
                </a:solidFill>
              </a:rPr>
              <a:t>(1), 3-9.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472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3D56384-D853-3D41-93BB-DA78743C57D3}"/>
              </a:ext>
            </a:extLst>
          </p:cNvPr>
          <p:cNvSpPr txBox="1"/>
          <p:nvPr/>
        </p:nvSpPr>
        <p:spPr>
          <a:xfrm>
            <a:off x="5034987" y="1192192"/>
            <a:ext cx="184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Figures…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26133-A570-A249-83BD-CF335189DBC2}"/>
              </a:ext>
            </a:extLst>
          </p:cNvPr>
          <p:cNvSpPr/>
          <p:nvPr/>
        </p:nvSpPr>
        <p:spPr>
          <a:xfrm>
            <a:off x="4567135" y="2677175"/>
            <a:ext cx="278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datavizproject.com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7127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587975-4E85-4D4F-9ED3-BCD0BEE84EA8}"/>
              </a:ext>
            </a:extLst>
          </p:cNvPr>
          <p:cNvSpPr/>
          <p:nvPr/>
        </p:nvSpPr>
        <p:spPr>
          <a:xfrm>
            <a:off x="4298118" y="927854"/>
            <a:ext cx="3717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b="1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Junk Charts </a:t>
            </a:r>
            <a:r>
              <a:rPr lang="fr-CA" b="1" i="0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Trifecta</a:t>
            </a:r>
            <a:r>
              <a:rPr lang="fr-CA" b="1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Checkup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BED3E-02D8-884E-B10D-D8F376C50D60}"/>
              </a:ext>
            </a:extLst>
          </p:cNvPr>
          <p:cNvSpPr/>
          <p:nvPr/>
        </p:nvSpPr>
        <p:spPr>
          <a:xfrm>
            <a:off x="365760" y="1297186"/>
            <a:ext cx="10728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https://</a:t>
            </a:r>
            <a:r>
              <a:rPr lang="fr-FR" dirty="0" err="1">
                <a:solidFill>
                  <a:schemeClr val="bg1"/>
                </a:solidFill>
              </a:rPr>
              <a:t>junkcharts.typepad.com</a:t>
            </a:r>
            <a:r>
              <a:rPr lang="fr-FR" dirty="0">
                <a:solidFill>
                  <a:schemeClr val="bg1"/>
                </a:solidFill>
              </a:rPr>
              <a:t>/</a:t>
            </a:r>
            <a:r>
              <a:rPr lang="fr-FR" dirty="0" err="1">
                <a:solidFill>
                  <a:schemeClr val="bg1"/>
                </a:solidFill>
              </a:rPr>
              <a:t>junk_charts</a:t>
            </a:r>
            <a:r>
              <a:rPr lang="fr-FR" dirty="0">
                <a:solidFill>
                  <a:schemeClr val="bg1"/>
                </a:solidFill>
              </a:rPr>
              <a:t>/</a:t>
            </a:r>
            <a:r>
              <a:rPr lang="fr-FR" dirty="0" err="1">
                <a:solidFill>
                  <a:schemeClr val="bg1"/>
                </a:solidFill>
              </a:rPr>
              <a:t>junk</a:t>
            </a:r>
            <a:r>
              <a:rPr lang="fr-FR" dirty="0">
                <a:solidFill>
                  <a:schemeClr val="bg1"/>
                </a:solidFill>
              </a:rPr>
              <a:t>-charts-</a:t>
            </a:r>
            <a:r>
              <a:rPr lang="fr-FR" dirty="0" err="1">
                <a:solidFill>
                  <a:schemeClr val="bg1"/>
                </a:solidFill>
              </a:rPr>
              <a:t>trifecta</a:t>
            </a:r>
            <a:r>
              <a:rPr lang="fr-FR" dirty="0">
                <a:solidFill>
                  <a:schemeClr val="bg1"/>
                </a:solidFill>
              </a:rPr>
              <a:t>-checkup-the-</a:t>
            </a:r>
            <a:r>
              <a:rPr lang="fr-FR" dirty="0" err="1">
                <a:solidFill>
                  <a:schemeClr val="bg1"/>
                </a:solidFill>
              </a:rPr>
              <a:t>definitive</a:t>
            </a:r>
            <a:r>
              <a:rPr lang="fr-FR" dirty="0">
                <a:solidFill>
                  <a:schemeClr val="bg1"/>
                </a:solidFill>
              </a:rPr>
              <a:t>-</a:t>
            </a:r>
            <a:r>
              <a:rPr lang="fr-FR" dirty="0" err="1">
                <a:solidFill>
                  <a:schemeClr val="bg1"/>
                </a:solidFill>
              </a:rPr>
              <a:t>guide.html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547A950-9B86-674C-A728-883E4D771C22}"/>
              </a:ext>
            </a:extLst>
          </p:cNvPr>
          <p:cNvSpPr/>
          <p:nvPr/>
        </p:nvSpPr>
        <p:spPr>
          <a:xfrm>
            <a:off x="3634740" y="2035850"/>
            <a:ext cx="5059680" cy="387096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FFC6DE7-CBA1-334D-976A-1A57EBDF8246}"/>
              </a:ext>
            </a:extLst>
          </p:cNvPr>
          <p:cNvSpPr/>
          <p:nvPr/>
        </p:nvSpPr>
        <p:spPr>
          <a:xfrm flipV="1">
            <a:off x="4960620" y="3834170"/>
            <a:ext cx="2392680" cy="207264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0B6862-B074-7740-B75F-92DCA6F893E4}"/>
              </a:ext>
            </a:extLst>
          </p:cNvPr>
          <p:cNvSpPr txBox="1"/>
          <p:nvPr/>
        </p:nvSpPr>
        <p:spPr>
          <a:xfrm>
            <a:off x="5394960" y="2857917"/>
            <a:ext cx="160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practical</a:t>
            </a:r>
            <a:r>
              <a:rPr lang="fr-FR" dirty="0">
                <a:solidFill>
                  <a:schemeClr val="bg1"/>
                </a:solidFill>
              </a:rPr>
              <a:t> question 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4A4844F-ABED-DF43-BE34-746AD809849E}"/>
              </a:ext>
            </a:extLst>
          </p:cNvPr>
          <p:cNvSpPr txBox="1"/>
          <p:nvPr/>
        </p:nvSpPr>
        <p:spPr>
          <a:xfrm>
            <a:off x="4156710" y="5032772"/>
            <a:ext cx="160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does</a:t>
            </a:r>
            <a:r>
              <a:rPr lang="fr-FR" dirty="0">
                <a:solidFill>
                  <a:schemeClr val="bg1"/>
                </a:solidFill>
              </a:rPr>
              <a:t> the data </a:t>
            </a:r>
            <a:r>
              <a:rPr lang="fr-FR" dirty="0" err="1">
                <a:solidFill>
                  <a:schemeClr val="bg1"/>
                </a:solidFill>
              </a:rPr>
              <a:t>say</a:t>
            </a:r>
            <a:r>
              <a:rPr lang="fr-FR" dirty="0">
                <a:solidFill>
                  <a:schemeClr val="bg1"/>
                </a:solidFill>
              </a:rPr>
              <a:t>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5FF727-3322-AA4B-A746-3107FCA8351B}"/>
              </a:ext>
            </a:extLst>
          </p:cNvPr>
          <p:cNvSpPr txBox="1"/>
          <p:nvPr/>
        </p:nvSpPr>
        <p:spPr>
          <a:xfrm>
            <a:off x="6637020" y="5078492"/>
            <a:ext cx="160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does</a:t>
            </a:r>
            <a:r>
              <a:rPr lang="fr-FR" dirty="0">
                <a:solidFill>
                  <a:schemeClr val="bg1"/>
                </a:solidFill>
              </a:rPr>
              <a:t> the chart </a:t>
            </a:r>
            <a:r>
              <a:rPr lang="fr-FR" dirty="0" err="1">
                <a:solidFill>
                  <a:schemeClr val="bg1"/>
                </a:solidFill>
              </a:rPr>
              <a:t>say</a:t>
            </a:r>
            <a:r>
              <a:rPr lang="fr-FR" dirty="0">
                <a:solidFill>
                  <a:schemeClr val="bg1"/>
                </a:solidFill>
              </a:rPr>
              <a:t> 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CB36D-33E2-9D4B-8B18-0C62E28A891B}"/>
              </a:ext>
            </a:extLst>
          </p:cNvPr>
          <p:cNvSpPr/>
          <p:nvPr/>
        </p:nvSpPr>
        <p:spPr>
          <a:xfrm>
            <a:off x="1013460" y="2356842"/>
            <a:ext cx="35013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chemeClr val="bg1"/>
                </a:solidFill>
                <a:latin typeface="arial" panose="020B0604020202020204" pitchFamily="34" charset="0"/>
              </a:rPr>
              <a:t>What</a:t>
            </a:r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CA" dirty="0" err="1">
                <a:solidFill>
                  <a:schemeClr val="bg1"/>
                </a:solidFill>
                <a:latin typeface="arial" panose="020B0604020202020204" pitchFamily="34" charset="0"/>
              </a:rPr>
              <a:t>is</a:t>
            </a:r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 the </a:t>
            </a:r>
            <a:r>
              <a:rPr lang="fr-CA" u="sng" dirty="0">
                <a:solidFill>
                  <a:schemeClr val="bg1"/>
                </a:solidFill>
                <a:latin typeface="arial" panose="020B0604020202020204" pitchFamily="34" charset="0"/>
              </a:rPr>
              <a:t>QUESTION</a:t>
            </a:r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endParaRPr lang="fr-CA" b="0" i="0" u="none" strike="noStrike" dirty="0"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chemeClr val="bg1"/>
                </a:solidFill>
                <a:latin typeface="arial" panose="020B0604020202020204" pitchFamily="34" charset="0"/>
              </a:rPr>
              <a:t>What</a:t>
            </a:r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CA" dirty="0" err="1">
                <a:solidFill>
                  <a:schemeClr val="bg1"/>
                </a:solidFill>
                <a:latin typeface="arial" panose="020B0604020202020204" pitchFamily="34" charset="0"/>
              </a:rPr>
              <a:t>does</a:t>
            </a:r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 the </a:t>
            </a:r>
            <a:r>
              <a:rPr lang="fr-CA" u="sng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fr-CA" dirty="0" err="1">
                <a:solidFill>
                  <a:schemeClr val="bg1"/>
                </a:solidFill>
                <a:latin typeface="arial" panose="020B0604020202020204" pitchFamily="34" charset="0"/>
              </a:rPr>
              <a:t>say</a:t>
            </a:r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endParaRPr lang="fr-CA" b="0" i="0" u="none" strike="noStrike" dirty="0"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chemeClr val="bg1"/>
                </a:solidFill>
                <a:latin typeface="arial" panose="020B0604020202020204" pitchFamily="34" charset="0"/>
              </a:rPr>
              <a:t>What</a:t>
            </a:r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CA" dirty="0" err="1">
                <a:solidFill>
                  <a:schemeClr val="bg1"/>
                </a:solidFill>
                <a:latin typeface="arial" panose="020B0604020202020204" pitchFamily="34" charset="0"/>
              </a:rPr>
              <a:t>does</a:t>
            </a:r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 the </a:t>
            </a:r>
            <a:r>
              <a:rPr lang="fr-CA" u="sng" dirty="0">
                <a:solidFill>
                  <a:schemeClr val="bg1"/>
                </a:solidFill>
                <a:latin typeface="arial" panose="020B0604020202020204" pitchFamily="34" charset="0"/>
              </a:rPr>
              <a:t>VISUAL</a:t>
            </a:r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fr-CA" dirty="0" err="1">
                <a:solidFill>
                  <a:schemeClr val="bg1"/>
                </a:solidFill>
                <a:latin typeface="arial" panose="020B0604020202020204" pitchFamily="34" charset="0"/>
              </a:rPr>
              <a:t>say</a:t>
            </a:r>
            <a:r>
              <a:rPr lang="fr-CA" dirty="0">
                <a:solidFill>
                  <a:schemeClr val="bg1"/>
                </a:solidFill>
                <a:latin typeface="arial" panose="020B0604020202020204" pitchFamily="34" charset="0"/>
              </a:rPr>
              <a:t>?</a:t>
            </a:r>
            <a:endParaRPr lang="fr-CA" b="0" i="0" u="none" strike="noStrike" dirty="0"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9AC8F29-C093-6B40-8BA0-DA526EF42388}"/>
              </a:ext>
            </a:extLst>
          </p:cNvPr>
          <p:cNvCxnSpPr>
            <a:cxnSpLocks/>
            <a:endCxn id="7" idx="1"/>
          </p:cNvCxnSpPr>
          <p:nvPr/>
        </p:nvCxnSpPr>
        <p:spPr>
          <a:xfrm flipH="1">
            <a:off x="5558790" y="3947160"/>
            <a:ext cx="521970" cy="92333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B64842-DC04-AD49-9523-C96C260CD285}"/>
              </a:ext>
            </a:extLst>
          </p:cNvPr>
          <p:cNvCxnSpPr>
            <a:cxnSpLocks/>
            <a:endCxn id="7" idx="5"/>
          </p:cNvCxnSpPr>
          <p:nvPr/>
        </p:nvCxnSpPr>
        <p:spPr>
          <a:xfrm>
            <a:off x="6385560" y="3947160"/>
            <a:ext cx="369570" cy="92333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6A4F5B4-9F0B-8F46-B95B-E277A3091D90}"/>
              </a:ext>
            </a:extLst>
          </p:cNvPr>
          <p:cNvCxnSpPr/>
          <p:nvPr/>
        </p:nvCxnSpPr>
        <p:spPr>
          <a:xfrm>
            <a:off x="5764530" y="5032772"/>
            <a:ext cx="87249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11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</a:rPr>
              <a:t>Figures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>
          <a:xfrm>
            <a:off x="1134564" y="2332038"/>
            <a:ext cx="8229600" cy="4525963"/>
          </a:xfrm>
        </p:spPr>
      </p:pic>
      <p:pic>
        <p:nvPicPr>
          <p:cNvPr id="5" name="Image 4" descr="Screen Shot 2015-08-25 at 16.02.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8"/>
          <a:stretch/>
        </p:blipFill>
        <p:spPr>
          <a:xfrm>
            <a:off x="1524000" y="-33578"/>
            <a:ext cx="9144000" cy="2512737"/>
          </a:xfrm>
          <a:prstGeom prst="rect">
            <a:avLst/>
          </a:prstGeom>
        </p:spPr>
      </p:pic>
      <p:grpSp>
        <p:nvGrpSpPr>
          <p:cNvPr id="8" name="Grouper 7"/>
          <p:cNvGrpSpPr/>
          <p:nvPr/>
        </p:nvGrpSpPr>
        <p:grpSpPr>
          <a:xfrm>
            <a:off x="4974962" y="1"/>
            <a:ext cx="5693039" cy="3204767"/>
            <a:chOff x="3450961" y="0"/>
            <a:chExt cx="5693039" cy="32047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0961" y="2432"/>
              <a:ext cx="5693039" cy="3202335"/>
            </a:xfrm>
            <a:prstGeom prst="rect">
              <a:avLst/>
            </a:prstGeom>
            <a:ln w="38100" cmpd="sng">
              <a:solidFill>
                <a:srgbClr val="FF0000"/>
              </a:solidFill>
            </a:ln>
          </p:spPr>
        </p:pic>
        <p:sp>
          <p:nvSpPr>
            <p:cNvPr id="7" name="ZoneTexte 6"/>
            <p:cNvSpPr txBox="1"/>
            <p:nvPr/>
          </p:nvSpPr>
          <p:spPr>
            <a:xfrm>
              <a:off x="5055520" y="0"/>
              <a:ext cx="21011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0000"/>
                  </a:solidFill>
                </a:rPr>
                <a:t>2005 Winner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0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</a:rPr>
              <a:t>Figures</a:t>
            </a:r>
          </a:p>
        </p:txBody>
      </p:sp>
      <p:pic>
        <p:nvPicPr>
          <p:cNvPr id="4" name="Espace réservé du contenu 3" descr="Figure Heart.full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" r="2708"/>
          <a:stretch/>
        </p:blipFill>
        <p:spPr>
          <a:xfrm>
            <a:off x="1100647" y="612568"/>
            <a:ext cx="6103350" cy="8397061"/>
          </a:xfrm>
        </p:spPr>
      </p:pic>
      <p:pic>
        <p:nvPicPr>
          <p:cNvPr id="5" name="Image 4" descr="Screen Shot 2015-08-25 at 16.25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4" b="18128"/>
          <a:stretch/>
        </p:blipFill>
        <p:spPr>
          <a:xfrm>
            <a:off x="1981200" y="1"/>
            <a:ext cx="6194814" cy="132453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891223" y="1345253"/>
            <a:ext cx="377677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500" b="1" dirty="0">
                <a:solidFill>
                  <a:schemeClr val="bg1"/>
                </a:solidFill>
              </a:rPr>
              <a:t>Figure 3 </a:t>
            </a:r>
            <a:r>
              <a:rPr lang="en-GB" sz="1500" dirty="0">
                <a:solidFill>
                  <a:schemeClr val="bg1"/>
                </a:solidFill>
              </a:rPr>
              <a:t>The cardiac hypertrophic response to pressure overload. Wild-type and TGJ1 mice were subjected to </a:t>
            </a:r>
            <a:r>
              <a:rPr lang="en-GB" sz="1500" dirty="0" err="1">
                <a:solidFill>
                  <a:schemeClr val="bg1"/>
                </a:solidFill>
              </a:rPr>
              <a:t>transaortic</a:t>
            </a:r>
            <a:r>
              <a:rPr lang="en-GB" sz="1500" dirty="0">
                <a:solidFill>
                  <a:schemeClr val="bg1"/>
                </a:solidFill>
              </a:rPr>
              <a:t> constriction and analysed after 1 week. (A) The percentage of cardiac cells demonstrating Notch1 (left) or Notch2 (right) activation after </a:t>
            </a:r>
            <a:r>
              <a:rPr lang="en-GB" sz="1500" dirty="0" err="1">
                <a:solidFill>
                  <a:schemeClr val="bg1"/>
                </a:solidFill>
              </a:rPr>
              <a:t>transaortic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constric</a:t>
            </a:r>
            <a:r>
              <a:rPr lang="en-GB" sz="1500" dirty="0">
                <a:solidFill>
                  <a:schemeClr val="bg1"/>
                </a:solidFill>
              </a:rPr>
              <a:t>- </a:t>
            </a:r>
            <a:r>
              <a:rPr lang="en-GB" sz="1500" dirty="0" err="1">
                <a:solidFill>
                  <a:schemeClr val="bg1"/>
                </a:solidFill>
              </a:rPr>
              <a:t>tion</a:t>
            </a:r>
            <a:r>
              <a:rPr lang="en-GB" sz="1500" dirty="0">
                <a:solidFill>
                  <a:schemeClr val="bg1"/>
                </a:solidFill>
              </a:rPr>
              <a:t>. (B) Heart sections stained with antibodies against </a:t>
            </a:r>
            <a:r>
              <a:rPr lang="en-GB" sz="1500" dirty="0" err="1">
                <a:solidFill>
                  <a:schemeClr val="bg1"/>
                </a:solidFill>
              </a:rPr>
              <a:t>laminin</a:t>
            </a:r>
            <a:r>
              <a:rPr lang="en-GB" sz="1500" dirty="0">
                <a:solidFill>
                  <a:schemeClr val="bg1"/>
                </a:solidFill>
              </a:rPr>
              <a:t> (green). (C) </a:t>
            </a:r>
            <a:r>
              <a:rPr lang="en-GB" sz="1500" dirty="0" err="1">
                <a:solidFill>
                  <a:schemeClr val="bg1"/>
                </a:solidFill>
              </a:rPr>
              <a:t>Cardiomyocyte</a:t>
            </a:r>
            <a:r>
              <a:rPr lang="en-GB" sz="1500" dirty="0">
                <a:solidFill>
                  <a:schemeClr val="bg1"/>
                </a:solidFill>
              </a:rPr>
              <a:t> size distribution. (D) </a:t>
            </a:r>
            <a:r>
              <a:rPr lang="en-GB" sz="1500" dirty="0" err="1">
                <a:solidFill>
                  <a:schemeClr val="bg1"/>
                </a:solidFill>
              </a:rPr>
              <a:t>Cardiomyocyte</a:t>
            </a:r>
            <a:r>
              <a:rPr lang="en-GB" sz="1500" dirty="0">
                <a:solidFill>
                  <a:schemeClr val="bg1"/>
                </a:solidFill>
              </a:rPr>
              <a:t> cross-sectional area (</a:t>
            </a:r>
            <a:r>
              <a:rPr lang="en-GB" sz="1500" dirty="0" err="1">
                <a:solidFill>
                  <a:schemeClr val="bg1"/>
                </a:solidFill>
              </a:rPr>
              <a:t>mean+SEM</a:t>
            </a:r>
            <a:r>
              <a:rPr lang="en-GB" sz="1500" dirty="0">
                <a:solidFill>
                  <a:schemeClr val="bg1"/>
                </a:solidFill>
              </a:rPr>
              <a:t>). (E) Post-mortem left ventricular weight in wild-type and TGJ1 mice. (F) Notch target gene expression using </a:t>
            </a:r>
            <a:r>
              <a:rPr lang="en-GB" sz="1500" dirty="0" err="1">
                <a:solidFill>
                  <a:schemeClr val="bg1"/>
                </a:solidFill>
              </a:rPr>
              <a:t>qRT</a:t>
            </a:r>
            <a:r>
              <a:rPr lang="en-GB" sz="1500" dirty="0">
                <a:solidFill>
                  <a:schemeClr val="bg1"/>
                </a:solidFill>
              </a:rPr>
              <a:t>–</a:t>
            </a:r>
            <a:r>
              <a:rPr lang="en-GB" sz="1500" dirty="0" err="1">
                <a:solidFill>
                  <a:schemeClr val="bg1"/>
                </a:solidFill>
              </a:rPr>
              <a:t>PCR</a:t>
            </a:r>
            <a:r>
              <a:rPr lang="en-GB" sz="1500" dirty="0">
                <a:solidFill>
                  <a:schemeClr val="bg1"/>
                </a:solidFill>
              </a:rPr>
              <a:t> (upper panel) and cardiac hypertrophy marker expression (lower panel) in wild-type and TGJ1 hearts. Data are expressed as fold change </a:t>
            </a:r>
            <a:r>
              <a:rPr lang="en-GB" sz="1500" dirty="0" err="1">
                <a:solidFill>
                  <a:schemeClr val="bg1"/>
                </a:solidFill>
              </a:rPr>
              <a:t>rela</a:t>
            </a:r>
            <a:r>
              <a:rPr lang="en-GB" sz="1500" dirty="0">
                <a:solidFill>
                  <a:schemeClr val="bg1"/>
                </a:solidFill>
              </a:rPr>
              <a:t>- </a:t>
            </a:r>
            <a:r>
              <a:rPr lang="en-GB" sz="1500" dirty="0" err="1">
                <a:solidFill>
                  <a:schemeClr val="bg1"/>
                </a:solidFill>
              </a:rPr>
              <a:t>tive</a:t>
            </a:r>
            <a:r>
              <a:rPr lang="en-GB" sz="1500" dirty="0">
                <a:solidFill>
                  <a:schemeClr val="bg1"/>
                </a:solidFill>
              </a:rPr>
              <a:t> to wild-type Sham. Data in (A), (D), (E), and (F) are presented as mean + </a:t>
            </a:r>
            <a:r>
              <a:rPr lang="en-GB" sz="1500" dirty="0" err="1">
                <a:solidFill>
                  <a:schemeClr val="bg1"/>
                </a:solidFill>
              </a:rPr>
              <a:t>SEM</a:t>
            </a:r>
            <a:r>
              <a:rPr lang="en-GB" sz="1500" dirty="0">
                <a:solidFill>
                  <a:schemeClr val="bg1"/>
                </a:solidFill>
              </a:rPr>
              <a:t> (*P , 0.05 in </a:t>
            </a:r>
            <a:r>
              <a:rPr lang="en-GB" sz="1500" dirty="0" err="1">
                <a:solidFill>
                  <a:schemeClr val="bg1"/>
                </a:solidFill>
              </a:rPr>
              <a:t>transaortic</a:t>
            </a:r>
            <a:r>
              <a:rPr lang="en-GB" sz="1500" dirty="0">
                <a:solidFill>
                  <a:schemeClr val="bg1"/>
                </a:solidFill>
              </a:rPr>
              <a:t> constriction vs. Sham; †P , 0.05 in TGJ1 vs. wild-type; six mice per group). In (C) and (D), values are obtained from at least 700 cells per group. Scale bar in (B) 50 mm. </a:t>
            </a:r>
          </a:p>
        </p:txBody>
      </p:sp>
      <p:sp>
        <p:nvSpPr>
          <p:cNvPr id="7" name="Multiplication 6"/>
          <p:cNvSpPr/>
          <p:nvPr/>
        </p:nvSpPr>
        <p:spPr>
          <a:xfrm>
            <a:off x="500896" y="-864417"/>
            <a:ext cx="10672042" cy="9120479"/>
          </a:xfrm>
          <a:prstGeom prst="mathMultiply">
            <a:avLst>
              <a:gd name="adj1" fmla="val 115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1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19153" y="2078617"/>
            <a:ext cx="43666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Figure 1. Relationship between blood lead concentrations in common ravens and date in 2011 and 2012.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64" y="624836"/>
            <a:ext cx="4025900" cy="548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38514" y="3304630"/>
            <a:ext cx="45077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rgbClr val="FFFFFF"/>
                </a:solidFill>
              </a:rPr>
              <a:t>Dot size is proportional to the log of the sample size. Error bars represents SE. Dotted lines represent the 95%CI. The light blue </a:t>
            </a:r>
            <a:r>
              <a:rPr lang="en-GB" dirty="0" err="1">
                <a:solidFill>
                  <a:srgbClr val="FFFFFF"/>
                </a:solidFill>
              </a:rPr>
              <a:t>barplot</a:t>
            </a:r>
            <a:r>
              <a:rPr lang="en-GB" dirty="0">
                <a:solidFill>
                  <a:srgbClr val="FFFFFF"/>
                </a:solidFill>
              </a:rPr>
              <a:t> illustrates the cumulative number of rifle-shot moose in the hunting area selected for the study. Ravens with no sign of clinical contamination were reported to have lead concentration &lt;100 µg.L</a:t>
            </a:r>
            <a:r>
              <a:rPr lang="en-GB" baseline="30000" dirty="0">
                <a:solidFill>
                  <a:srgbClr val="FFFFFF"/>
                </a:solidFill>
              </a:rPr>
              <a:t>−1</a:t>
            </a:r>
            <a:r>
              <a:rPr lang="en-GB" dirty="0">
                <a:solidFill>
                  <a:srgbClr val="FFFFFF"/>
                </a:solidFill>
              </a:rPr>
              <a:t> (horizontal red dashed line) according to [28].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605656" y="6172449"/>
            <a:ext cx="91821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200" dirty="0" err="1">
                <a:solidFill>
                  <a:srgbClr val="FFFFFF"/>
                </a:solidFill>
              </a:rPr>
              <a:t>Legagneux</a:t>
            </a:r>
            <a:r>
              <a:rPr lang="en-US" sz="1200" dirty="0">
                <a:solidFill>
                  <a:srgbClr val="FFFFFF"/>
                </a:solidFill>
              </a:rPr>
              <a:t> P, Suffice P, Messier </a:t>
            </a:r>
            <a:r>
              <a:rPr lang="en-US" sz="1200" dirty="0" err="1">
                <a:solidFill>
                  <a:srgbClr val="FFFFFF"/>
                </a:solidFill>
              </a:rPr>
              <a:t>JS</a:t>
            </a:r>
            <a:r>
              <a:rPr lang="en-US" sz="1200" dirty="0">
                <a:solidFill>
                  <a:srgbClr val="FFFFFF"/>
                </a:solidFill>
              </a:rPr>
              <a:t>, </a:t>
            </a:r>
            <a:r>
              <a:rPr lang="en-US" sz="1200" dirty="0" err="1">
                <a:solidFill>
                  <a:srgbClr val="FFFFFF"/>
                </a:solidFill>
              </a:rPr>
              <a:t>Lelievre</a:t>
            </a:r>
            <a:r>
              <a:rPr lang="en-US" sz="1200" dirty="0">
                <a:solidFill>
                  <a:srgbClr val="FFFFFF"/>
                </a:solidFill>
              </a:rPr>
              <a:t> F, Tremblay JA, et al. (2014) High Risk of Lead Contamination for Scavengers in an Area with High Moose Hunting Success. </a:t>
            </a:r>
            <a:r>
              <a:rPr lang="en-US" sz="1200" dirty="0" err="1">
                <a:solidFill>
                  <a:srgbClr val="FFFFFF"/>
                </a:solidFill>
              </a:rPr>
              <a:t>PLoS</a:t>
            </a:r>
            <a:r>
              <a:rPr lang="en-US" sz="1200" dirty="0">
                <a:solidFill>
                  <a:srgbClr val="FFFFFF"/>
                </a:solidFill>
              </a:rPr>
              <a:t> ONE 9(11): e111546. doi:10.1371/journal.pone.0111546</a:t>
            </a:r>
          </a:p>
          <a:p>
            <a:pPr eaLnBrk="1" hangingPunct="1"/>
            <a:r>
              <a:rPr lang="en-US" sz="1200" dirty="0">
                <a:solidFill>
                  <a:srgbClr val="FFFFFF"/>
                </a:solidFill>
                <a:hlinkClick r:id="rId3"/>
              </a:rPr>
              <a:t>http://127.0.0.1:8081/plosone/article?id=info:doi/10.1371/journal.pone.0111546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8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42" y="857250"/>
            <a:ext cx="6857999" cy="51435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011357"/>
            <a:ext cx="570928" cy="57092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t="30765" r="906" b="36605"/>
          <a:stretch/>
        </p:blipFill>
        <p:spPr>
          <a:xfrm>
            <a:off x="1535416" y="2306656"/>
            <a:ext cx="1700239" cy="1754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76" y="2715462"/>
            <a:ext cx="1706162" cy="2924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06" y="3239497"/>
            <a:ext cx="1703488" cy="20942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2" y="3688440"/>
            <a:ext cx="1713929" cy="226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545389A-C998-2245-8AC2-D116BD4147CA}"/>
              </a:ext>
            </a:extLst>
          </p:cNvPr>
          <p:cNvSpPr txBox="1"/>
          <p:nvPr/>
        </p:nvSpPr>
        <p:spPr>
          <a:xfrm>
            <a:off x="6201840" y="6309320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Legagneux et coll. </a:t>
            </a:r>
            <a:r>
              <a:rPr lang="fr-FR" dirty="0" err="1"/>
              <a:t>Frontiers</a:t>
            </a:r>
            <a:r>
              <a:rPr lang="fr-FR" dirty="0"/>
              <a:t> in </a:t>
            </a:r>
            <a:r>
              <a:rPr lang="fr-FR" dirty="0" err="1"/>
              <a:t>Ecology</a:t>
            </a:r>
            <a:r>
              <a:rPr lang="fr-FR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21196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C9B1C39-D5C5-CB48-8CE0-2C1C80FEAE22}"/>
              </a:ext>
            </a:extLst>
          </p:cNvPr>
          <p:cNvSpPr txBox="1"/>
          <p:nvPr/>
        </p:nvSpPr>
        <p:spPr>
          <a:xfrm>
            <a:off x="5268410" y="781484"/>
            <a:ext cx="1888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Outline</a:t>
            </a:r>
            <a:r>
              <a:rPr lang="fr-FR" sz="3600" dirty="0"/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A72A98-AC6D-BF42-9EAA-C4255FA7F9BA}"/>
              </a:ext>
            </a:extLst>
          </p:cNvPr>
          <p:cNvSpPr/>
          <p:nvPr/>
        </p:nvSpPr>
        <p:spPr>
          <a:xfrm>
            <a:off x="2471718" y="1718857"/>
            <a:ext cx="76971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/>
              <a:t>- Histoire</a:t>
            </a:r>
          </a:p>
          <a:p>
            <a:r>
              <a:rPr lang="fr-FR" sz="3600" dirty="0"/>
              <a:t>- Types de visualisation graphique</a:t>
            </a:r>
          </a:p>
          <a:p>
            <a:r>
              <a:rPr lang="fr-FR" sz="3600" dirty="0"/>
              <a:t>- Bonnes vs mauvaises visualisation</a:t>
            </a:r>
          </a:p>
          <a:p>
            <a:r>
              <a:rPr lang="fr-FR" sz="3600" dirty="0"/>
              <a:t>- Bases</a:t>
            </a:r>
          </a:p>
          <a:p>
            <a:r>
              <a:rPr lang="fr-FR" sz="3600" dirty="0"/>
              <a:t>- Couleurs</a:t>
            </a:r>
          </a:p>
          <a:p>
            <a:r>
              <a:rPr lang="fr-FR" sz="3600" dirty="0"/>
              <a:t>- Reproductibilité</a:t>
            </a:r>
          </a:p>
          <a:p>
            <a:r>
              <a:rPr lang="fr-FR" sz="3600" dirty="0"/>
              <a:t>- Outils</a:t>
            </a:r>
          </a:p>
        </p:txBody>
      </p:sp>
    </p:spTree>
    <p:extLst>
      <p:ext uri="{BB962C8B-B14F-4D97-AF65-F5344CB8AC3E}">
        <p14:creationId xmlns:p14="http://schemas.microsoft.com/office/powerpoint/2010/main" val="4165643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68896" y="3180574"/>
            <a:ext cx="6575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>
                <a:solidFill>
                  <a:schemeClr val="bg1"/>
                </a:solidFill>
              </a:rPr>
              <a:t>jasonya.com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wp</a:t>
            </a:r>
            <a:r>
              <a:rPr lang="en-GB" dirty="0">
                <a:solidFill>
                  <a:schemeClr val="bg1"/>
                </a:solidFill>
              </a:rPr>
              <a:t>/science-figures-we-could-do-without/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8CB68-CAE7-A74B-BCAD-ABB7E6E071F4}"/>
              </a:ext>
            </a:extLst>
          </p:cNvPr>
          <p:cNvSpPr/>
          <p:nvPr/>
        </p:nvSpPr>
        <p:spPr>
          <a:xfrm>
            <a:off x="4619329" y="4356854"/>
            <a:ext cx="316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https://</a:t>
            </a:r>
            <a:r>
              <a:rPr lang="fr-FR" dirty="0" err="1">
                <a:solidFill>
                  <a:schemeClr val="bg1"/>
                </a:solidFill>
              </a:rPr>
              <a:t>junkcharts.typepad.com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A6AB4B-89DE-AD47-8B02-87434EAEC087}"/>
              </a:ext>
            </a:extLst>
          </p:cNvPr>
          <p:cNvSpPr/>
          <p:nvPr/>
        </p:nvSpPr>
        <p:spPr>
          <a:xfrm>
            <a:off x="4711926" y="1939945"/>
            <a:ext cx="278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https://</a:t>
            </a:r>
            <a:r>
              <a:rPr lang="fr-FR" dirty="0" err="1">
                <a:solidFill>
                  <a:schemeClr val="bg1"/>
                </a:solidFill>
              </a:rPr>
              <a:t>datavizproject.com</a:t>
            </a:r>
            <a:r>
              <a:rPr lang="fr-FR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135CC4-D9FF-4C4D-B4CC-3090F6398A7A}"/>
              </a:ext>
            </a:extLst>
          </p:cNvPr>
          <p:cNvSpPr txBox="1"/>
          <p:nvPr/>
        </p:nvSpPr>
        <p:spPr>
          <a:xfrm>
            <a:off x="4143737" y="671332"/>
            <a:ext cx="4089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RELEVANT WEBSITES</a:t>
            </a:r>
          </a:p>
        </p:txBody>
      </p:sp>
    </p:spTree>
    <p:extLst>
      <p:ext uri="{BB962C8B-B14F-4D97-AF65-F5344CB8AC3E}">
        <p14:creationId xmlns:p14="http://schemas.microsoft.com/office/powerpoint/2010/main" val="3062959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CC145-6251-6743-AC6C-141076D8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0" y="365125"/>
            <a:ext cx="3886200" cy="1325563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to </a:t>
            </a:r>
            <a:r>
              <a:rPr lang="fr-FR" dirty="0" err="1"/>
              <a:t>dynamic</a:t>
            </a:r>
            <a:r>
              <a:rPr lang="fr-FR" dirty="0"/>
              <a:t> figures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150130-7402-E44D-98D8-01A8903E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277" y="0"/>
            <a:ext cx="7526777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FE9970-00EA-DE45-83AC-A776ECB4A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900" y="3429000"/>
            <a:ext cx="5077600" cy="12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61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5D59198-2A9C-F14E-88E8-8B0517E6B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57" y="834946"/>
            <a:ext cx="4597400" cy="4597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AD67CE-67BE-6C4D-B743-FD5C389D4FB6}"/>
              </a:ext>
            </a:extLst>
          </p:cNvPr>
          <p:cNvSpPr/>
          <p:nvPr/>
        </p:nvSpPr>
        <p:spPr>
          <a:xfrm>
            <a:off x="1804043" y="6048546"/>
            <a:ext cx="10387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www.nationalgeographic.com</a:t>
            </a:r>
            <a:r>
              <a:rPr lang="fr-FR" dirty="0"/>
              <a:t>/magazine/2018/03/</a:t>
            </a:r>
            <a:r>
              <a:rPr lang="fr-FR" dirty="0" err="1"/>
              <a:t>bird</a:t>
            </a:r>
            <a:r>
              <a:rPr lang="fr-FR" dirty="0"/>
              <a:t>-migration-interactive-</a:t>
            </a:r>
            <a:r>
              <a:rPr lang="fr-FR" dirty="0" err="1"/>
              <a:t>maps</a:t>
            </a:r>
            <a:r>
              <a:rPr lang="fr-FR" dirty="0"/>
              <a:t>/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2838978-F68E-4C4E-94F0-6E9076F1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0" y="365125"/>
            <a:ext cx="3886200" cy="1325563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to </a:t>
            </a:r>
            <a:r>
              <a:rPr lang="fr-FR" dirty="0" err="1"/>
              <a:t>dynamic</a:t>
            </a:r>
            <a:r>
              <a:rPr lang="fr-FR" dirty="0"/>
              <a:t> figures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6404748-D6FB-0749-9E24-E2BF0488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900" y="3429000"/>
            <a:ext cx="5077600" cy="12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5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FFFF"/>
                </a:solidFill>
              </a:rPr>
              <a:t>Figures</a:t>
            </a:r>
          </a:p>
        </p:txBody>
      </p:sp>
      <p:sp>
        <p:nvSpPr>
          <p:cNvPr id="6" name="Espace réservé du contenu 5"/>
          <p:cNvSpPr txBox="1">
            <a:spLocks noGrp="1"/>
          </p:cNvSpPr>
          <p:nvPr>
            <p:ph idx="1"/>
          </p:nvPr>
        </p:nvSpPr>
        <p:spPr>
          <a:xfrm>
            <a:off x="1524000" y="1257548"/>
            <a:ext cx="9144000" cy="559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</a:rPr>
              <a:t>You will redo your figures many times, so ideally, keep the raw data used to make the figure in the same folder as the figure</a:t>
            </a:r>
          </a:p>
          <a:p>
            <a:pPr marL="285750" indent="-285750"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</a:rPr>
              <a:t>In word, a table with invisible or white lines is a great way to put a figure into the text … but remember that you will have to produce your figure as a separate file when your paper will be accepted for publication.</a:t>
            </a:r>
          </a:p>
          <a:p>
            <a:pPr marL="285750" indent="-285750">
              <a:buFont typeface="Arial"/>
              <a:buChar char="•"/>
            </a:pPr>
            <a:r>
              <a:rPr lang="en-GB" sz="3600" b="1" u="sng" dirty="0">
                <a:solidFill>
                  <a:srgbClr val="FFFFFF"/>
                </a:solidFill>
              </a:rPr>
              <a:t>Tip: </a:t>
            </a:r>
            <a:r>
              <a:rPr lang="en-GB" sz="2500" dirty="0">
                <a:solidFill>
                  <a:srgbClr val="FFFFFF"/>
                </a:solidFill>
              </a:rPr>
              <a:t>try to use R and perform your figures based on an R script that generates the figure directly from the raw data</a:t>
            </a:r>
          </a:p>
          <a:p>
            <a:pPr marL="0" indent="0">
              <a:buNone/>
            </a:pPr>
            <a:endParaRPr lang="en-GB" sz="1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fr-FR" sz="2500" dirty="0">
              <a:solidFill>
                <a:srgbClr val="FFFFFF"/>
              </a:solidFill>
            </a:endParaRPr>
          </a:p>
          <a:p>
            <a:pPr marL="285750" indent="-285750"/>
            <a:endParaRPr lang="fr-FR" sz="25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5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500" dirty="0">
              <a:solidFill>
                <a:srgbClr val="FFFFFF"/>
              </a:solidFill>
            </a:endParaRPr>
          </a:p>
        </p:txBody>
      </p:sp>
      <p:pic>
        <p:nvPicPr>
          <p:cNvPr id="3" name="Image 2" descr="Screen Shot 2015-08-26 at 13.44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735" y="4582125"/>
            <a:ext cx="936643" cy="84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1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Figures </a:t>
            </a:r>
          </a:p>
        </p:txBody>
      </p:sp>
      <p:pic>
        <p:nvPicPr>
          <p:cNvPr id="4" name="Image 3" descr="Screen Shot 2015-08-19 at 11.50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36" y="958334"/>
            <a:ext cx="4629165" cy="44455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46866" y="5403852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http://</a:t>
            </a:r>
            <a:r>
              <a:rPr lang="fr-FR" dirty="0" err="1">
                <a:solidFill>
                  <a:srgbClr val="FFFFFF"/>
                </a:solidFill>
              </a:rPr>
              <a:t>nicolascasajus.fr</a:t>
            </a:r>
            <a:r>
              <a:rPr lang="fr-FR" dirty="0">
                <a:solidFill>
                  <a:srgbClr val="FFFFFF"/>
                </a:solidFill>
              </a:rPr>
              <a:t>/doc/</a:t>
            </a:r>
            <a:r>
              <a:rPr lang="fr-FR" dirty="0" err="1">
                <a:solidFill>
                  <a:srgbClr val="FFFFFF"/>
                </a:solidFill>
              </a:rPr>
              <a:t>graphonr.pdf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05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CADE37-8CAE-8D43-99D4-ACA5E0D7176C}"/>
              </a:ext>
            </a:extLst>
          </p:cNvPr>
          <p:cNvSpPr/>
          <p:nvPr/>
        </p:nvSpPr>
        <p:spPr>
          <a:xfrm>
            <a:off x="2107095" y="644822"/>
            <a:ext cx="7802218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dirty="0"/>
              <a:t>Une image vaut mille mots</a:t>
            </a:r>
          </a:p>
          <a:p>
            <a:pPr algn="ctr"/>
            <a:endParaRPr lang="fr-FR" sz="3600" b="1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400" dirty="0"/>
              <a:t>Résumé visuel de données et de résultats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400" dirty="0"/>
              <a:t>Plus efficace que des tables et du texte (si c’est bien fait !)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400" dirty="0"/>
              <a:t>Exploration de données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400" dirty="0"/>
              <a:t>Tendances, corrélations, cycles, données extrêmes, etc.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400" dirty="0"/>
              <a:t>Essentiel pour présenter des résultats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400" dirty="0"/>
              <a:t>Capte l’attention / qualité du travail</a:t>
            </a:r>
          </a:p>
        </p:txBody>
      </p:sp>
    </p:spTree>
    <p:extLst>
      <p:ext uri="{BB962C8B-B14F-4D97-AF65-F5344CB8AC3E}">
        <p14:creationId xmlns:p14="http://schemas.microsoft.com/office/powerpoint/2010/main" val="17285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ED1B626-70C8-3840-8BF5-AE355726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376"/>
            <a:ext cx="12192000" cy="580853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37996DE-2336-F04D-A0B1-761AD2A279CE}"/>
              </a:ext>
            </a:extLst>
          </p:cNvPr>
          <p:cNvSpPr txBox="1"/>
          <p:nvPr/>
        </p:nvSpPr>
        <p:spPr>
          <a:xfrm>
            <a:off x="4381547" y="78102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Un peu d’histoire…</a:t>
            </a:r>
          </a:p>
        </p:txBody>
      </p:sp>
    </p:spTree>
    <p:extLst>
      <p:ext uri="{BB962C8B-B14F-4D97-AF65-F5344CB8AC3E}">
        <p14:creationId xmlns:p14="http://schemas.microsoft.com/office/powerpoint/2010/main" val="133794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31E6C28-82B8-0745-B81D-6B78A405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801" y="1054565"/>
            <a:ext cx="6139625" cy="572392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C3B42A-92C9-5741-88CA-E495D6922A85}"/>
              </a:ext>
            </a:extLst>
          </p:cNvPr>
          <p:cNvSpPr txBox="1"/>
          <p:nvPr/>
        </p:nvSpPr>
        <p:spPr>
          <a:xfrm>
            <a:off x="4381547" y="78102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Un peu d’histoire…</a:t>
            </a:r>
          </a:p>
        </p:txBody>
      </p:sp>
    </p:spTree>
    <p:extLst>
      <p:ext uri="{BB962C8B-B14F-4D97-AF65-F5344CB8AC3E}">
        <p14:creationId xmlns:p14="http://schemas.microsoft.com/office/powerpoint/2010/main" val="2593738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8045123-4AF6-8941-9FF1-2AD25CEE6D8B}"/>
              </a:ext>
            </a:extLst>
          </p:cNvPr>
          <p:cNvSpPr txBox="1"/>
          <p:nvPr/>
        </p:nvSpPr>
        <p:spPr>
          <a:xfrm>
            <a:off x="4160520" y="487680"/>
            <a:ext cx="411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Data visualisation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A7F95-44C0-E24F-962A-2B0A73158899}"/>
              </a:ext>
            </a:extLst>
          </p:cNvPr>
          <p:cNvSpPr/>
          <p:nvPr/>
        </p:nvSpPr>
        <p:spPr>
          <a:xfrm>
            <a:off x="3002553" y="142676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Tables</a:t>
            </a:r>
          </a:p>
          <a:p>
            <a:pPr>
              <a:buFont typeface="Arial" panose="020B0604020202020204" pitchFamily="34" charset="0"/>
              <a:buChar char="•"/>
            </a:pPr>
            <a:endParaRPr lang="en-CA" b="0" i="0" u="none" strike="noStrike" dirty="0"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Georgia" panose="02040502050405020303" pitchFamily="18" charset="0"/>
              </a:rPr>
              <a:t>Graphical abstract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Georgia" panose="02040502050405020303" pitchFamily="18" charset="0"/>
              </a:rPr>
              <a:t>Figures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Georgia" panose="02040502050405020303" pitchFamily="18" charset="0"/>
              </a:rPr>
              <a:t>Static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Georgia" panose="02040502050405020303" pitchFamily="18" charset="0"/>
              </a:rPr>
              <a:t>Dynamic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Georgia" panose="02040502050405020303" pitchFamily="18" charset="0"/>
              </a:rPr>
              <a:t>Interactive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b="0" i="0" u="none" strike="noStrike" dirty="0"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Georgia" panose="02040502050405020303" pitchFamily="18" charset="0"/>
              </a:rPr>
              <a:t>Maps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Georgia" panose="02040502050405020303" pitchFamily="18" charset="0"/>
              </a:rPr>
              <a:t>Static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Georgia" panose="02040502050405020303" pitchFamily="18" charset="0"/>
              </a:rPr>
              <a:t>Dynamic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Georgia" panose="02040502050405020303" pitchFamily="18" charset="0"/>
              </a:rPr>
              <a:t>Interactive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Georgia" panose="02040502050405020303" pitchFamily="18" charset="0"/>
              </a:rPr>
              <a:t>Supplementary materials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Audio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Video</a:t>
            </a:r>
            <a:endParaRPr lang="en-CA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Georgia" panose="02040502050405020303" pitchFamily="18" charset="0"/>
              </a:rPr>
              <a:t>Websites</a:t>
            </a:r>
          </a:p>
        </p:txBody>
      </p:sp>
    </p:spTree>
    <p:extLst>
      <p:ext uri="{BB962C8B-B14F-4D97-AF65-F5344CB8AC3E}">
        <p14:creationId xmlns:p14="http://schemas.microsoft.com/office/powerpoint/2010/main" val="230231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327" y="145812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Figures &amp; </a:t>
            </a:r>
            <a:r>
              <a:rPr lang="fr-FR" dirty="0" err="1">
                <a:solidFill>
                  <a:srgbClr val="FFFFFF"/>
                </a:solidFill>
              </a:rPr>
              <a:t>other</a:t>
            </a:r>
            <a:r>
              <a:rPr lang="fr-FR" dirty="0">
                <a:solidFill>
                  <a:srgbClr val="FFFFFF"/>
                </a:solidFill>
              </a:rPr>
              <a:t> data visualisation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665104" y="1471375"/>
            <a:ext cx="900289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</a:rPr>
              <a:t>Choose the appropriate representation type that is relevant to your research question</a:t>
            </a:r>
          </a:p>
          <a:p>
            <a:pPr marL="285750" indent="-285750"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</a:rPr>
              <a:t>Figures can make or break a paper </a:t>
            </a:r>
          </a:p>
          <a:p>
            <a:pPr marL="285750" indent="-285750"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</a:rPr>
              <a:t>If you read a paper quickly, the most important thing is the figures ( plus title &amp; abstract !)</a:t>
            </a:r>
          </a:p>
          <a:p>
            <a:pPr marL="285750" indent="-285750"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</a:rPr>
              <a:t>Figures should speak by themselves – they do not need to be completely explained in the text.</a:t>
            </a:r>
          </a:p>
          <a:p>
            <a:pPr marL="285750" indent="-285750"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</a:rPr>
              <a:t>If you can’t make a figure, your data or understanding is  not complete enough</a:t>
            </a:r>
          </a:p>
          <a:p>
            <a:pPr marL="285750" indent="-285750"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</a:rPr>
              <a:t>You should be able to follow your story just by looking at the figures</a:t>
            </a:r>
          </a:p>
          <a:p>
            <a:pPr marL="285750" indent="-285750">
              <a:buFont typeface="Arial"/>
              <a:buChar char="•"/>
            </a:pPr>
            <a:r>
              <a:rPr lang="en-GB" sz="2500" dirty="0">
                <a:solidFill>
                  <a:srgbClr val="FFFFFF"/>
                </a:solidFill>
              </a:rPr>
              <a:t>Don’t make a figure if you can borrow it from someone (with permission) for example a nice map of the study site</a:t>
            </a:r>
          </a:p>
          <a:p>
            <a:pPr marL="285750" indent="-285750">
              <a:buFont typeface="Arial"/>
              <a:buChar char="•"/>
            </a:pPr>
            <a:endParaRPr lang="en-GB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4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AA87CF3-FC7F-8144-AE0E-752040834800}"/>
              </a:ext>
            </a:extLst>
          </p:cNvPr>
          <p:cNvSpPr txBox="1"/>
          <p:nvPr/>
        </p:nvSpPr>
        <p:spPr>
          <a:xfrm>
            <a:off x="2303361" y="474562"/>
            <a:ext cx="798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Crappy Figures can help interpreting data </a:t>
            </a:r>
          </a:p>
        </p:txBody>
      </p:sp>
    </p:spTree>
    <p:extLst>
      <p:ext uri="{BB962C8B-B14F-4D97-AF65-F5344CB8AC3E}">
        <p14:creationId xmlns:p14="http://schemas.microsoft.com/office/powerpoint/2010/main" val="307872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93234"/>
            <a:ext cx="5878276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Figures &amp; data analyses</a:t>
            </a:r>
          </a:p>
        </p:txBody>
      </p:sp>
      <p:sp>
        <p:nvSpPr>
          <p:cNvPr id="6" name="Espace réservé du contenu 5"/>
          <p:cNvSpPr txBox="1">
            <a:spLocks noGrp="1"/>
          </p:cNvSpPr>
          <p:nvPr>
            <p:ph idx="1"/>
          </p:nvPr>
        </p:nvSpPr>
        <p:spPr>
          <a:xfrm>
            <a:off x="182067" y="2523933"/>
            <a:ext cx="5482036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fr-FR" sz="2500" dirty="0">
                <a:solidFill>
                  <a:srgbClr val="FFFFFF"/>
                </a:solidFill>
              </a:rPr>
              <a:t>If </a:t>
            </a:r>
            <a:r>
              <a:rPr lang="fr-FR" sz="2500" dirty="0" err="1">
                <a:solidFill>
                  <a:srgbClr val="FFFFFF"/>
                </a:solidFill>
              </a:rPr>
              <a:t>you</a:t>
            </a:r>
            <a:r>
              <a:rPr lang="fr-FR" sz="2500" dirty="0">
                <a:solidFill>
                  <a:srgbClr val="FFFFFF"/>
                </a:solidFill>
              </a:rPr>
              <a:t> have multiple variables, </a:t>
            </a:r>
            <a:r>
              <a:rPr lang="fr-FR" sz="2500" dirty="0" err="1">
                <a:solidFill>
                  <a:srgbClr val="FFFFFF"/>
                </a:solidFill>
              </a:rPr>
              <a:t>start</a:t>
            </a:r>
            <a:r>
              <a:rPr lang="fr-FR" sz="2500" dirty="0">
                <a:solidFill>
                  <a:srgbClr val="FFFFFF"/>
                </a:solidFill>
              </a:rPr>
              <a:t> </a:t>
            </a:r>
            <a:r>
              <a:rPr lang="fr-FR" sz="2500" dirty="0" err="1">
                <a:solidFill>
                  <a:srgbClr val="FFFFFF"/>
                </a:solidFill>
              </a:rPr>
              <a:t>with</a:t>
            </a:r>
            <a:r>
              <a:rPr lang="fr-FR" sz="2500" dirty="0">
                <a:solidFill>
                  <a:srgbClr val="FFFFFF"/>
                </a:solidFill>
              </a:rPr>
              <a:t> descriptive figures</a:t>
            </a:r>
          </a:p>
          <a:p>
            <a:pPr marL="285750" indent="-285750"/>
            <a:r>
              <a:rPr lang="fr-FR" sz="2500" dirty="0" err="1">
                <a:solidFill>
                  <a:srgbClr val="FFFFFF"/>
                </a:solidFill>
              </a:rPr>
              <a:t>Zuur</a:t>
            </a:r>
            <a:r>
              <a:rPr lang="fr-FR" sz="2500" dirty="0">
                <a:solidFill>
                  <a:srgbClr val="FFFFFF"/>
                </a:solidFill>
              </a:rPr>
              <a:t> et al. 2010, a </a:t>
            </a:r>
            <a:r>
              <a:rPr lang="fr-FR" sz="2500" dirty="0" err="1">
                <a:solidFill>
                  <a:srgbClr val="FFFFFF"/>
                </a:solidFill>
              </a:rPr>
              <a:t>key</a:t>
            </a:r>
            <a:r>
              <a:rPr lang="fr-FR" sz="2500" dirty="0">
                <a:solidFill>
                  <a:srgbClr val="FFFFFF"/>
                </a:solidFill>
              </a:rPr>
              <a:t> </a:t>
            </a:r>
            <a:r>
              <a:rPr lang="fr-FR" sz="2500" dirty="0" err="1">
                <a:solidFill>
                  <a:srgbClr val="FFFFFF"/>
                </a:solidFill>
              </a:rPr>
              <a:t>reference</a:t>
            </a:r>
            <a:endParaRPr lang="fr-FR" sz="25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5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500" dirty="0">
              <a:solidFill>
                <a:srgbClr val="FFFFFF"/>
              </a:solidFill>
            </a:endParaRPr>
          </a:p>
        </p:txBody>
      </p:sp>
      <p:pic>
        <p:nvPicPr>
          <p:cNvPr id="3" name="Image 2" descr="FIG_Zuur_2006_201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77" y="93235"/>
            <a:ext cx="4575549" cy="435235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Image 3" descr="Screen Shot 2015-08-26 at 10.30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57454"/>
            <a:ext cx="9144000" cy="245298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255F8E3-9EC9-6C4D-83A6-8B4203E2B21E}"/>
              </a:ext>
            </a:extLst>
          </p:cNvPr>
          <p:cNvSpPr txBox="1">
            <a:spLocks/>
          </p:cNvSpPr>
          <p:nvPr/>
        </p:nvSpPr>
        <p:spPr>
          <a:xfrm>
            <a:off x="107087" y="1032344"/>
            <a:ext cx="58782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rgbClr val="FFFFFF"/>
                </a:solidFill>
              </a:rPr>
              <a:t>Help to understand/interpret a dataset</a:t>
            </a:r>
          </a:p>
        </p:txBody>
      </p:sp>
    </p:spTree>
    <p:extLst>
      <p:ext uri="{BB962C8B-B14F-4D97-AF65-F5344CB8AC3E}">
        <p14:creationId xmlns:p14="http://schemas.microsoft.com/office/powerpoint/2010/main" val="5494855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1048</Words>
  <Application>Microsoft Macintosh PowerPoint</Application>
  <PresentationFormat>Grand écran</PresentationFormat>
  <Paragraphs>107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Georgia</vt:lpstr>
      <vt:lpstr>NexusSerif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Figures &amp; other data visualisation </vt:lpstr>
      <vt:lpstr>Présentation PowerPoint</vt:lpstr>
      <vt:lpstr>Figures &amp; data analyses</vt:lpstr>
      <vt:lpstr>Présentation PowerPoint</vt:lpstr>
      <vt:lpstr>Présentation PowerPoint</vt:lpstr>
      <vt:lpstr>Présentation PowerPoint</vt:lpstr>
      <vt:lpstr>Graphical abstracts</vt:lpstr>
      <vt:lpstr>Présentation PowerPoint</vt:lpstr>
      <vt:lpstr>Présentation PowerPoint</vt:lpstr>
      <vt:lpstr>Figures</vt:lpstr>
      <vt:lpstr>Figures</vt:lpstr>
      <vt:lpstr>Présentation PowerPoint</vt:lpstr>
      <vt:lpstr>Présentation PowerPoint</vt:lpstr>
      <vt:lpstr>Présentation PowerPoint</vt:lpstr>
      <vt:lpstr>From static to dynamic figures</vt:lpstr>
      <vt:lpstr>From static to dynamic figures</vt:lpstr>
      <vt:lpstr>Figures</vt:lpstr>
      <vt:lpstr>Figures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15</cp:revision>
  <dcterms:created xsi:type="dcterms:W3CDTF">2019-03-13T12:48:56Z</dcterms:created>
  <dcterms:modified xsi:type="dcterms:W3CDTF">2019-03-13T19:52:06Z</dcterms:modified>
</cp:coreProperties>
</file>